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46" r:id="rId2"/>
    <p:sldId id="344" r:id="rId3"/>
    <p:sldId id="336" r:id="rId4"/>
    <p:sldId id="338" r:id="rId5"/>
    <p:sldId id="340" r:id="rId6"/>
    <p:sldId id="341" r:id="rId7"/>
    <p:sldId id="337" r:id="rId8"/>
    <p:sldId id="33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chemeClr val="tx1"/>
    </p:penClr>
  </p:showPr>
  <p:clrMru>
    <a:srgbClr val="FFCCFF"/>
    <a:srgbClr val="FF00FF"/>
    <a:srgbClr val="0000FF"/>
    <a:srgbClr val="FFFF00"/>
    <a:srgbClr val="FF3300"/>
    <a:srgbClr val="FF0066"/>
    <a:srgbClr val="FF0000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04A131B-E233-4425-9639-A5F848FA3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5145246-E64D-417A-9626-4BA4AACD1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50D0C-47A7-4718-99A3-3FC4CA5CF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A4C56-5D92-44E7-B586-A7B095D44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2F850-2EFB-48CD-972B-B84CC4083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C83F1-1CC4-4FC0-9E39-C13CFB3A4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5B200-E658-4D2A-9E6E-E4F358D68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2BBF6-2D22-4EB4-B07A-774210588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5EAC9-1D35-493A-9249-7D4734DA7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9FC46-C3E1-413C-AD9C-5822950A3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900EB-2A55-4C9C-9157-7A99A5E9B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2EE6B-CA1A-45F1-BA23-451D5B6FF4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C3784-DC28-47C7-BA5F-2FFD64889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A602AC4-E090-450D-B4D3-7329708B3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 descr="image_paste_0803161637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86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914400" y="685800"/>
            <a:ext cx="2743200" cy="4876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800" b="1">
                <a:solidFill>
                  <a:srgbClr val="FF0000"/>
                </a:solidFill>
                <a:latin typeface="Arial" charset="0"/>
              </a:rPr>
              <a:t>Kiểm</a:t>
            </a:r>
          </a:p>
          <a:p>
            <a:pPr algn="ctr" eaLnBrk="0" hangingPunct="0"/>
            <a:r>
              <a:rPr lang="en-US" sz="8800" b="1">
                <a:solidFill>
                  <a:srgbClr val="FF0000"/>
                </a:solidFill>
                <a:latin typeface="Arial" charset="0"/>
              </a:rPr>
              <a:t>tra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181600" y="1905000"/>
            <a:ext cx="2667000" cy="2438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800">
                <a:solidFill>
                  <a:srgbClr val="FF0000"/>
                </a:solidFill>
                <a:latin typeface="Arial" charset="0"/>
              </a:rPr>
              <a:t>bài </a:t>
            </a:r>
          </a:p>
          <a:p>
            <a:pPr algn="ctr" eaLnBrk="0" hangingPunct="0"/>
            <a:r>
              <a:rPr lang="en-US" sz="8800">
                <a:solidFill>
                  <a:srgbClr val="FF0000"/>
                </a:solidFill>
                <a:latin typeface="Arial" charset="0"/>
              </a:rPr>
              <a:t>cũ </a:t>
            </a:r>
          </a:p>
        </p:txBody>
      </p:sp>
      <p:graphicFrame>
        <p:nvGraphicFramePr>
          <p:cNvPr id="1026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228600" y="381000"/>
          <a:ext cx="1277938" cy="1273175"/>
        </p:xfrm>
        <a:graphic>
          <a:graphicData uri="http://schemas.openxmlformats.org/presentationml/2006/ole">
            <p:oleObj spid="_x0000_s1026" r:id="rId4" imgW="1278331" imgH="1273759" progId="MS_ClipArt_Gallery">
              <p:embed/>
            </p:oleObj>
          </a:graphicData>
        </a:graphic>
      </p:graphicFrame>
      <p:pic>
        <p:nvPicPr>
          <p:cNvPr id="1030" name="Picture 6" descr="a_blum06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886200"/>
            <a:ext cx="2819400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blueflower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53200" y="2590800"/>
            <a:ext cx="3733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  <p:bldP spid="2048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473200" y="838200"/>
            <a:ext cx="64516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ĐOÀN THUYỀN ĐÁNH CÁ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71500" y="0"/>
            <a:ext cx="7694613" cy="862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000" b="1"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2000" b="1" u="sng">
                <a:solidFill>
                  <a:srgbClr val="FF00FF"/>
                </a:solidFill>
                <a:latin typeface="Arial" charset="0"/>
              </a:rPr>
              <a:t>TẬP ĐỌC</a:t>
            </a:r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 rot="7802227">
            <a:off x="-127794" y="161131"/>
            <a:ext cx="788988" cy="381000"/>
            <a:chOff x="0" y="4080"/>
            <a:chExt cx="768" cy="336"/>
          </a:xfrm>
        </p:grpSpPr>
        <p:sp>
          <p:nvSpPr>
            <p:cNvPr id="4126" name="Line 5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Line 6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7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Line 8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1" name="Group 9"/>
          <p:cNvGrpSpPr>
            <a:grpSpLocks/>
          </p:cNvGrpSpPr>
          <p:nvPr/>
        </p:nvGrpSpPr>
        <p:grpSpPr bwMode="auto">
          <a:xfrm rot="-7543180">
            <a:off x="8508206" y="110331"/>
            <a:ext cx="788988" cy="381000"/>
            <a:chOff x="0" y="4080"/>
            <a:chExt cx="768" cy="336"/>
          </a:xfrm>
        </p:grpSpPr>
        <p:sp>
          <p:nvSpPr>
            <p:cNvPr id="4122" name="Line 10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Line 11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12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Line 13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46" name="AutoShap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570913" y="2371725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8447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440738" y="5308600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8448" name="AutoShap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529638" y="3127375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5243513" y="1555750"/>
            <a:ext cx="2681287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4379913" y="1981200"/>
            <a:ext cx="150177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*Từ ngữ: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4343400" y="2667000"/>
            <a:ext cx="17399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*Nội dung:</a:t>
            </a:r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 flipH="1" flipV="1">
            <a:off x="4343400" y="2057400"/>
            <a:ext cx="25400" cy="44323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1066800" y="1555750"/>
            <a:ext cx="1995488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Luyện </a:t>
            </a:r>
            <a:r>
              <a:rPr lang="vi-VN" sz="24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ọc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0" y="2027238"/>
            <a:ext cx="1450975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*Từ khó: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76200" y="3581400"/>
            <a:ext cx="982663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charset="0"/>
              </a:rPr>
              <a:t>*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Câu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: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762000" y="2346325"/>
            <a:ext cx="2681288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-c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buồm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-muôn luồng sáng.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-xo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 tay</a:t>
            </a:r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>
            <a:off x="1047750" y="3592513"/>
            <a:ext cx="39528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1133475" y="3146425"/>
            <a:ext cx="39528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>
            <a:off x="1633538" y="2678113"/>
            <a:ext cx="395287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398463" y="3962400"/>
            <a:ext cx="4630737" cy="3232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Mặt trời xuống biển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 sz="2000">
                <a:latin typeface="Arial" charset="0"/>
              </a:rPr>
              <a:t>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hòn lửa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Sóng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ã cài then,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êm sập cửa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Đoàn thuyền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ánh ca ù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 sz="2000">
                <a:latin typeface="Arial" charset="0"/>
              </a:rPr>
              <a:t> lại ra kh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i.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Hát rằng: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//</a:t>
            </a:r>
            <a:r>
              <a:rPr lang="en-US" sz="2000">
                <a:latin typeface="Arial" charset="0"/>
              </a:rPr>
              <a:t>cá bạc Biển Đông lặng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Gõ thuyền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 sz="2000">
                <a:latin typeface="Arial" charset="0"/>
              </a:rPr>
              <a:t>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ã có nhịp tr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cao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Sao mờ,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 sz="2000">
                <a:latin typeface="Arial" charset="0"/>
              </a:rPr>
              <a:t> kéo l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ới kịp trời sáng.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5105400" y="2362200"/>
            <a:ext cx="2681288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-Huy hoàng</a:t>
            </a: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4348163" y="3233738"/>
            <a:ext cx="7920037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u="sng">
                <a:latin typeface="Arial" charset="0"/>
              </a:rPr>
              <a:t>Câu hỏi </a:t>
            </a:r>
            <a:r>
              <a:rPr lang="en-US" sz="2000" u="sng">
                <a:solidFill>
                  <a:schemeClr val="tx2"/>
                </a:solidFill>
                <a:latin typeface="Arial" charset="0"/>
              </a:rPr>
              <a:t>1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  <a:latin typeface="Arial" charset="0"/>
              </a:rPr>
              <a:t>Đoàn thuyền </a:t>
            </a:r>
            <a:r>
              <a:rPr lang="vi-VN" sz="200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ánh cá ra kh</a:t>
            </a:r>
            <a:r>
              <a:rPr lang="vi-VN" sz="2000">
                <a:solidFill>
                  <a:schemeClr val="tx2"/>
                </a:solidFill>
                <a:latin typeface="Arial" charset="0"/>
              </a:rPr>
              <a:t>ơ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i vào lúc nào?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  <a:latin typeface="Arial" charset="0"/>
              </a:rPr>
              <a:t>Những câu th</a:t>
            </a:r>
            <a:r>
              <a:rPr lang="vi-VN" sz="2000">
                <a:solidFill>
                  <a:schemeClr val="tx2"/>
                </a:solidFill>
                <a:latin typeface="Arial" charset="0"/>
              </a:rPr>
              <a:t>ơ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 nào cho em biết </a:t>
            </a:r>
            <a:r>
              <a:rPr lang="vi-VN" sz="200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iều </a:t>
            </a:r>
            <a:r>
              <a:rPr lang="vi-VN" sz="200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ó?</a:t>
            </a: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4481513" y="4556125"/>
            <a:ext cx="7634287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Đoàn thuyền ra kh</a:t>
            </a:r>
            <a:r>
              <a:rPr lang="vi-VN" sz="2000" b="1">
                <a:solidFill>
                  <a:srgbClr val="FF0000"/>
                </a:solidFill>
                <a:latin typeface="Arial" charset="0"/>
              </a:rPr>
              <a:t>ơ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i vào lúc hoàng hôn.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Câu th</a:t>
            </a:r>
            <a:r>
              <a:rPr lang="vi-VN" sz="2000" b="1">
                <a:solidFill>
                  <a:srgbClr val="FF0000"/>
                </a:solidFill>
                <a:latin typeface="Arial" charset="0"/>
              </a:rPr>
              <a:t>ơ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 “Mặt trời xuống biển nh</a:t>
            </a:r>
            <a:r>
              <a:rPr lang="vi-VN" sz="2000" b="1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 hòn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lửa” cho biết </a:t>
            </a:r>
            <a:r>
              <a:rPr lang="vi-VN" sz="2000" b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iều </a:t>
            </a:r>
            <a:r>
              <a:rPr lang="vi-VN" sz="2000" b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ó.</a:t>
            </a:r>
          </a:p>
        </p:txBody>
      </p:sp>
      <p:pic>
        <p:nvPicPr>
          <p:cNvPr id="4120" name="Picture 5" descr="92946cxn8xmvkw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712399">
            <a:off x="7277100" y="-228600"/>
            <a:ext cx="1714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1" name="Picture 5" descr="92946cxn8xmvkw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712399">
            <a:off x="304800" y="-457200"/>
            <a:ext cx="1714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3" presetClass="entr" presetSubtype="1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3" presetClass="entr" presetSubtype="1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20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3" presetClass="entr" presetSubtype="1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20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49" grpId="0"/>
      <p:bldP spid="18450" grpId="0"/>
      <p:bldP spid="18451" grpId="0"/>
      <p:bldP spid="18452" grpId="0" animBg="1"/>
      <p:bldP spid="18453" grpId="0"/>
      <p:bldP spid="18454" grpId="0"/>
      <p:bldP spid="18455" grpId="0"/>
      <p:bldP spid="18456" grpId="0"/>
      <p:bldP spid="18457" grpId="0" animBg="1"/>
      <p:bldP spid="18458" grpId="0" animBg="1"/>
      <p:bldP spid="18459" grpId="0" animBg="1"/>
      <p:bldP spid="18460" grpId="0"/>
      <p:bldP spid="18462" grpId="0"/>
      <p:bldP spid="1846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473200" y="838200"/>
            <a:ext cx="64516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ĐOÀN THUYỀN ĐÁNH CÁ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71500" y="0"/>
            <a:ext cx="7694613" cy="862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000" b="1"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2000" b="1" u="sng">
                <a:solidFill>
                  <a:srgbClr val="FF00FF"/>
                </a:solidFill>
                <a:latin typeface="Arial" charset="0"/>
              </a:rPr>
              <a:t>TẬP ĐỌC</a:t>
            </a: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 rot="7802227">
            <a:off x="-127794" y="161131"/>
            <a:ext cx="788988" cy="381000"/>
            <a:chOff x="0" y="4080"/>
            <a:chExt cx="768" cy="336"/>
          </a:xfrm>
        </p:grpSpPr>
        <p:sp>
          <p:nvSpPr>
            <p:cNvPr id="5150" name="Line 5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6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7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8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5" name="Group 9"/>
          <p:cNvGrpSpPr>
            <a:grpSpLocks/>
          </p:cNvGrpSpPr>
          <p:nvPr/>
        </p:nvGrpSpPr>
        <p:grpSpPr bwMode="auto">
          <a:xfrm rot="-7543180">
            <a:off x="8508206" y="110331"/>
            <a:ext cx="788988" cy="381000"/>
            <a:chOff x="0" y="4080"/>
            <a:chExt cx="768" cy="336"/>
          </a:xfrm>
        </p:grpSpPr>
        <p:sp>
          <p:nvSpPr>
            <p:cNvPr id="5146" name="Line 10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11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2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13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6" name="AutoShap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570913" y="2371725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8207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440738" y="5308600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8208" name="AutoShap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529638" y="3127375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5129" name="Text Box 17"/>
          <p:cNvSpPr txBox="1">
            <a:spLocks noChangeArrowheads="1"/>
          </p:cNvSpPr>
          <p:nvPr/>
        </p:nvSpPr>
        <p:spPr bwMode="auto">
          <a:xfrm>
            <a:off x="5243513" y="1555750"/>
            <a:ext cx="2681287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5130" name="Text Box 18"/>
          <p:cNvSpPr txBox="1">
            <a:spLocks noChangeArrowheads="1"/>
          </p:cNvSpPr>
          <p:nvPr/>
        </p:nvSpPr>
        <p:spPr bwMode="auto">
          <a:xfrm>
            <a:off x="4379913" y="1981200"/>
            <a:ext cx="150177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*Từ ngữ:</a:t>
            </a:r>
          </a:p>
        </p:txBody>
      </p:sp>
      <p:sp>
        <p:nvSpPr>
          <p:cNvPr id="5131" name="Text Box 19"/>
          <p:cNvSpPr txBox="1">
            <a:spLocks noChangeArrowheads="1"/>
          </p:cNvSpPr>
          <p:nvPr/>
        </p:nvSpPr>
        <p:spPr bwMode="auto">
          <a:xfrm>
            <a:off x="4343400" y="2667000"/>
            <a:ext cx="17399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*Nội dung:</a:t>
            </a:r>
          </a:p>
        </p:txBody>
      </p:sp>
      <p:sp>
        <p:nvSpPr>
          <p:cNvPr id="5132" name="Line 20"/>
          <p:cNvSpPr>
            <a:spLocks noChangeShapeType="1"/>
          </p:cNvSpPr>
          <p:nvPr/>
        </p:nvSpPr>
        <p:spPr bwMode="auto">
          <a:xfrm flipH="1" flipV="1">
            <a:off x="4419600" y="2133600"/>
            <a:ext cx="25400" cy="44323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Text Box 21"/>
          <p:cNvSpPr txBox="1">
            <a:spLocks noChangeArrowheads="1"/>
          </p:cNvSpPr>
          <p:nvPr/>
        </p:nvSpPr>
        <p:spPr bwMode="auto">
          <a:xfrm>
            <a:off x="1066800" y="1555750"/>
            <a:ext cx="1995488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Luyện </a:t>
            </a:r>
            <a:r>
              <a:rPr lang="vi-VN" sz="24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ọc</a:t>
            </a:r>
          </a:p>
        </p:txBody>
      </p:sp>
      <p:sp>
        <p:nvSpPr>
          <p:cNvPr id="5134" name="Text Box 22"/>
          <p:cNvSpPr txBox="1">
            <a:spLocks noChangeArrowheads="1"/>
          </p:cNvSpPr>
          <p:nvPr/>
        </p:nvSpPr>
        <p:spPr bwMode="auto">
          <a:xfrm>
            <a:off x="0" y="2027238"/>
            <a:ext cx="1450975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*Từ khó:</a:t>
            </a:r>
          </a:p>
        </p:txBody>
      </p:sp>
      <p:sp>
        <p:nvSpPr>
          <p:cNvPr id="5135" name="Text Box 23"/>
          <p:cNvSpPr txBox="1">
            <a:spLocks noChangeArrowheads="1"/>
          </p:cNvSpPr>
          <p:nvPr/>
        </p:nvSpPr>
        <p:spPr bwMode="auto">
          <a:xfrm>
            <a:off x="76200" y="3581400"/>
            <a:ext cx="982663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charset="0"/>
              </a:rPr>
              <a:t>*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Câu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:</a:t>
            </a:r>
          </a:p>
        </p:txBody>
      </p:sp>
      <p:sp>
        <p:nvSpPr>
          <p:cNvPr id="5136" name="Text Box 24"/>
          <p:cNvSpPr txBox="1">
            <a:spLocks noChangeArrowheads="1"/>
          </p:cNvSpPr>
          <p:nvPr/>
        </p:nvSpPr>
        <p:spPr bwMode="auto">
          <a:xfrm>
            <a:off x="762000" y="2346325"/>
            <a:ext cx="2681288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-c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buồm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-muôn luồng sáng.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-xo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 tay</a:t>
            </a:r>
          </a:p>
        </p:txBody>
      </p:sp>
      <p:sp>
        <p:nvSpPr>
          <p:cNvPr id="5137" name="Line 25"/>
          <p:cNvSpPr>
            <a:spLocks noChangeShapeType="1"/>
          </p:cNvSpPr>
          <p:nvPr/>
        </p:nvSpPr>
        <p:spPr bwMode="auto">
          <a:xfrm>
            <a:off x="1047750" y="3592513"/>
            <a:ext cx="39528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8" name="Line 26"/>
          <p:cNvSpPr>
            <a:spLocks noChangeShapeType="1"/>
          </p:cNvSpPr>
          <p:nvPr/>
        </p:nvSpPr>
        <p:spPr bwMode="auto">
          <a:xfrm>
            <a:off x="1133475" y="3146425"/>
            <a:ext cx="39528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9" name="Line 27"/>
          <p:cNvSpPr>
            <a:spLocks noChangeShapeType="1"/>
          </p:cNvSpPr>
          <p:nvPr/>
        </p:nvSpPr>
        <p:spPr bwMode="auto">
          <a:xfrm>
            <a:off x="1633538" y="2678113"/>
            <a:ext cx="395287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0" name="Text Box 28"/>
          <p:cNvSpPr txBox="1">
            <a:spLocks noChangeArrowheads="1"/>
          </p:cNvSpPr>
          <p:nvPr/>
        </p:nvSpPr>
        <p:spPr bwMode="auto">
          <a:xfrm>
            <a:off x="398463" y="3962400"/>
            <a:ext cx="4630737" cy="3232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Mặt trời xuống biển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 sz="2000">
                <a:latin typeface="Arial" charset="0"/>
              </a:rPr>
              <a:t>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hòn lửa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Sóng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ã cài then,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êm sập cửa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Đoàn thuyền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ánh ca ù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 sz="2000">
                <a:latin typeface="Arial" charset="0"/>
              </a:rPr>
              <a:t> lại ra kh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i.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Hát rằng: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//</a:t>
            </a:r>
            <a:r>
              <a:rPr lang="en-US" sz="2000">
                <a:latin typeface="Arial" charset="0"/>
              </a:rPr>
              <a:t>cá bạc Biển Đông lặng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Gõ thuyền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 sz="2000">
                <a:latin typeface="Arial" charset="0"/>
              </a:rPr>
              <a:t>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ã có nhịp tr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cao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Sao mờ,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 sz="2000">
                <a:latin typeface="Arial" charset="0"/>
              </a:rPr>
              <a:t> kéo l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ới kịp trời sáng.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5141" name="Text Box 29"/>
          <p:cNvSpPr txBox="1">
            <a:spLocks noChangeArrowheads="1"/>
          </p:cNvSpPr>
          <p:nvPr/>
        </p:nvSpPr>
        <p:spPr bwMode="auto">
          <a:xfrm>
            <a:off x="5105400" y="2362200"/>
            <a:ext cx="2681288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-Huy hoàng</a:t>
            </a:r>
          </a:p>
        </p:txBody>
      </p:sp>
      <p:sp>
        <p:nvSpPr>
          <p:cNvPr id="5142" name="Text Box 30"/>
          <p:cNvSpPr txBox="1">
            <a:spLocks noChangeArrowheads="1"/>
          </p:cNvSpPr>
          <p:nvPr/>
        </p:nvSpPr>
        <p:spPr bwMode="auto">
          <a:xfrm>
            <a:off x="4440238" y="3108325"/>
            <a:ext cx="7980362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u="sng">
                <a:latin typeface="Arial" charset="0"/>
              </a:rPr>
              <a:t>Câu hỏi 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2:Đoàn thuyền </a:t>
            </a:r>
            <a:r>
              <a:rPr lang="vi-VN" sz="200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ánh cá trở về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  <a:latin typeface="Arial" charset="0"/>
              </a:rPr>
              <a:t>vào lúc nào? Câu th</a:t>
            </a:r>
            <a:r>
              <a:rPr lang="vi-VN" sz="2000">
                <a:solidFill>
                  <a:schemeClr val="tx2"/>
                </a:solidFill>
                <a:latin typeface="Arial" charset="0"/>
              </a:rPr>
              <a:t>ơ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 nào cho em biết </a:t>
            </a:r>
          </a:p>
          <a:p>
            <a:pPr eaLnBrk="0" hangingPunct="0">
              <a:spcBef>
                <a:spcPct val="50000"/>
              </a:spcBef>
            </a:pPr>
            <a:r>
              <a:rPr lang="vi-VN" sz="200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iều </a:t>
            </a:r>
            <a:r>
              <a:rPr lang="vi-VN" sz="200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ó?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4516438" y="4495800"/>
            <a:ext cx="7980362" cy="2247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Đoàn thuyền trở về vào lúc bình minh. 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Những câu th</a:t>
            </a:r>
            <a:r>
              <a:rPr lang="vi-VN" sz="2000" b="1">
                <a:solidFill>
                  <a:srgbClr val="FF0066"/>
                </a:solidFill>
                <a:latin typeface="Arial" charset="0"/>
              </a:rPr>
              <a:t>ơ</a:t>
            </a:r>
            <a:r>
              <a:rPr lang="en-US" sz="2000" b="1">
                <a:solidFill>
                  <a:srgbClr val="FF0066"/>
                </a:solidFill>
                <a:latin typeface="Arial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“Sao mờ kéo l</a:t>
            </a:r>
            <a:r>
              <a:rPr lang="vi-VN" sz="2000" b="1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FF0066"/>
                </a:solidFill>
                <a:latin typeface="Arial" charset="0"/>
              </a:rPr>
              <a:t>ới kịp trời sáng” 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và “Mặt trời </a:t>
            </a:r>
            <a:r>
              <a:rPr lang="vi-VN" sz="20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FF0066"/>
                </a:solidFill>
                <a:latin typeface="Arial" charset="0"/>
              </a:rPr>
              <a:t>ội biển nhô màu mới” 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cho biết </a:t>
            </a:r>
            <a:r>
              <a:rPr lang="vi-VN" sz="20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FF0066"/>
                </a:solidFill>
                <a:latin typeface="Arial" charset="0"/>
              </a:rPr>
              <a:t>iều </a:t>
            </a:r>
            <a:r>
              <a:rPr lang="vi-VN" sz="20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FF0066"/>
                </a:solidFill>
                <a:latin typeface="Arial" charset="0"/>
              </a:rPr>
              <a:t>ó.</a:t>
            </a:r>
          </a:p>
        </p:txBody>
      </p:sp>
      <p:pic>
        <p:nvPicPr>
          <p:cNvPr id="5144" name="Picture 5" descr="92946cxn8xmvkw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712399">
            <a:off x="7277100" y="-228600"/>
            <a:ext cx="1714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5" name="Picture 5" descr="92946cxn8xmvkw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712399">
            <a:off x="152400" y="-381000"/>
            <a:ext cx="1714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473200" y="838200"/>
            <a:ext cx="64516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ĐOÀN THUYỀN ĐÁNH CÁ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71500" y="0"/>
            <a:ext cx="7694613" cy="862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000" b="1"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2000" b="1" u="sng">
                <a:solidFill>
                  <a:srgbClr val="FF00FF"/>
                </a:solidFill>
                <a:latin typeface="Arial" charset="0"/>
              </a:rPr>
              <a:t>TẬP ĐỌC</a:t>
            </a: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 rot="7802227">
            <a:off x="-127794" y="161131"/>
            <a:ext cx="788988" cy="381000"/>
            <a:chOff x="0" y="4080"/>
            <a:chExt cx="768" cy="336"/>
          </a:xfrm>
        </p:grpSpPr>
        <p:sp>
          <p:nvSpPr>
            <p:cNvPr id="6174" name="Line 5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Line 6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Line 7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Line 8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49" name="Group 9"/>
          <p:cNvGrpSpPr>
            <a:grpSpLocks/>
          </p:cNvGrpSpPr>
          <p:nvPr/>
        </p:nvGrpSpPr>
        <p:grpSpPr bwMode="auto">
          <a:xfrm rot="-7543180">
            <a:off x="8508206" y="110331"/>
            <a:ext cx="788988" cy="381000"/>
            <a:chOff x="0" y="4080"/>
            <a:chExt cx="768" cy="336"/>
          </a:xfrm>
        </p:grpSpPr>
        <p:sp>
          <p:nvSpPr>
            <p:cNvPr id="6170" name="Line 10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11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12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Line 13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30" name="AutoShap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570913" y="2371725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9231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440738" y="5308600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9232" name="AutoShap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529638" y="3127375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6153" name="Text Box 17"/>
          <p:cNvSpPr txBox="1">
            <a:spLocks noChangeArrowheads="1"/>
          </p:cNvSpPr>
          <p:nvPr/>
        </p:nvSpPr>
        <p:spPr bwMode="auto">
          <a:xfrm>
            <a:off x="5243513" y="1555750"/>
            <a:ext cx="2681287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6154" name="Text Box 18"/>
          <p:cNvSpPr txBox="1">
            <a:spLocks noChangeArrowheads="1"/>
          </p:cNvSpPr>
          <p:nvPr/>
        </p:nvSpPr>
        <p:spPr bwMode="auto">
          <a:xfrm>
            <a:off x="4379913" y="1981200"/>
            <a:ext cx="150177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*Từ ngữ:</a:t>
            </a:r>
          </a:p>
        </p:txBody>
      </p:sp>
      <p:sp>
        <p:nvSpPr>
          <p:cNvPr id="6155" name="Text Box 19"/>
          <p:cNvSpPr txBox="1">
            <a:spLocks noChangeArrowheads="1"/>
          </p:cNvSpPr>
          <p:nvPr/>
        </p:nvSpPr>
        <p:spPr bwMode="auto">
          <a:xfrm>
            <a:off x="4343400" y="2667000"/>
            <a:ext cx="17399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*Nội dung:</a:t>
            </a:r>
          </a:p>
        </p:txBody>
      </p:sp>
      <p:sp>
        <p:nvSpPr>
          <p:cNvPr id="6156" name="Line 20"/>
          <p:cNvSpPr>
            <a:spLocks noChangeShapeType="1"/>
          </p:cNvSpPr>
          <p:nvPr/>
        </p:nvSpPr>
        <p:spPr bwMode="auto">
          <a:xfrm flipH="1" flipV="1">
            <a:off x="4419600" y="2057400"/>
            <a:ext cx="25400" cy="44323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7" name="Text Box 21"/>
          <p:cNvSpPr txBox="1">
            <a:spLocks noChangeArrowheads="1"/>
          </p:cNvSpPr>
          <p:nvPr/>
        </p:nvSpPr>
        <p:spPr bwMode="auto">
          <a:xfrm>
            <a:off x="1066800" y="1555750"/>
            <a:ext cx="1995488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Luyện </a:t>
            </a:r>
            <a:r>
              <a:rPr lang="vi-VN" sz="24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ọc</a:t>
            </a:r>
          </a:p>
        </p:txBody>
      </p:sp>
      <p:sp>
        <p:nvSpPr>
          <p:cNvPr id="6158" name="Text Box 22"/>
          <p:cNvSpPr txBox="1">
            <a:spLocks noChangeArrowheads="1"/>
          </p:cNvSpPr>
          <p:nvPr/>
        </p:nvSpPr>
        <p:spPr bwMode="auto">
          <a:xfrm>
            <a:off x="0" y="2027238"/>
            <a:ext cx="1450975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*Từ khó:</a:t>
            </a:r>
          </a:p>
        </p:txBody>
      </p:sp>
      <p:sp>
        <p:nvSpPr>
          <p:cNvPr id="6159" name="Text Box 23"/>
          <p:cNvSpPr txBox="1">
            <a:spLocks noChangeArrowheads="1"/>
          </p:cNvSpPr>
          <p:nvPr/>
        </p:nvSpPr>
        <p:spPr bwMode="auto">
          <a:xfrm>
            <a:off x="76200" y="3581400"/>
            <a:ext cx="982663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charset="0"/>
              </a:rPr>
              <a:t>*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Câu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:</a:t>
            </a:r>
          </a:p>
        </p:txBody>
      </p:sp>
      <p:sp>
        <p:nvSpPr>
          <p:cNvPr id="6160" name="Text Box 24"/>
          <p:cNvSpPr txBox="1">
            <a:spLocks noChangeArrowheads="1"/>
          </p:cNvSpPr>
          <p:nvPr/>
        </p:nvSpPr>
        <p:spPr bwMode="auto">
          <a:xfrm>
            <a:off x="762000" y="2346325"/>
            <a:ext cx="2681288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-c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buồm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-muôn luồng sáng.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-xo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 tay</a:t>
            </a:r>
          </a:p>
        </p:txBody>
      </p:sp>
      <p:sp>
        <p:nvSpPr>
          <p:cNvPr id="6161" name="Line 25"/>
          <p:cNvSpPr>
            <a:spLocks noChangeShapeType="1"/>
          </p:cNvSpPr>
          <p:nvPr/>
        </p:nvSpPr>
        <p:spPr bwMode="auto">
          <a:xfrm>
            <a:off x="1047750" y="3592513"/>
            <a:ext cx="39528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2" name="Line 26"/>
          <p:cNvSpPr>
            <a:spLocks noChangeShapeType="1"/>
          </p:cNvSpPr>
          <p:nvPr/>
        </p:nvSpPr>
        <p:spPr bwMode="auto">
          <a:xfrm>
            <a:off x="1133475" y="3146425"/>
            <a:ext cx="39528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3" name="Line 27"/>
          <p:cNvSpPr>
            <a:spLocks noChangeShapeType="1"/>
          </p:cNvSpPr>
          <p:nvPr/>
        </p:nvSpPr>
        <p:spPr bwMode="auto">
          <a:xfrm>
            <a:off x="1633538" y="2678113"/>
            <a:ext cx="395287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4" name="Text Box 28"/>
          <p:cNvSpPr txBox="1">
            <a:spLocks noChangeArrowheads="1"/>
          </p:cNvSpPr>
          <p:nvPr/>
        </p:nvSpPr>
        <p:spPr bwMode="auto">
          <a:xfrm>
            <a:off x="398463" y="3962400"/>
            <a:ext cx="4630737" cy="3232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Mặt trời xuống biển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 sz="2000">
                <a:latin typeface="Arial" charset="0"/>
              </a:rPr>
              <a:t>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hòn lửa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Sóng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ã cài then,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êm sập cửa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Đoàn thuyền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ánh ca ù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 sz="2000">
                <a:latin typeface="Arial" charset="0"/>
              </a:rPr>
              <a:t> lại ra kh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i.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Hát rằng: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//</a:t>
            </a:r>
            <a:r>
              <a:rPr lang="en-US" sz="2000">
                <a:latin typeface="Arial" charset="0"/>
              </a:rPr>
              <a:t>cá bạc Biển Đông lặng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Gõ thuyền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 sz="2000">
                <a:latin typeface="Arial" charset="0"/>
              </a:rPr>
              <a:t>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ã có nhịp tr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cao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Sao mờ,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 sz="2000">
                <a:latin typeface="Arial" charset="0"/>
              </a:rPr>
              <a:t> kéo l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ới kịp trời sáng.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6165" name="Text Box 29"/>
          <p:cNvSpPr txBox="1">
            <a:spLocks noChangeArrowheads="1"/>
          </p:cNvSpPr>
          <p:nvPr/>
        </p:nvSpPr>
        <p:spPr bwMode="auto">
          <a:xfrm>
            <a:off x="5105400" y="2362200"/>
            <a:ext cx="2681288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-Huy hoàng</a:t>
            </a:r>
          </a:p>
        </p:txBody>
      </p:sp>
      <p:sp>
        <p:nvSpPr>
          <p:cNvPr id="6166" name="Text Box 30"/>
          <p:cNvSpPr txBox="1">
            <a:spLocks noChangeArrowheads="1"/>
          </p:cNvSpPr>
          <p:nvPr/>
        </p:nvSpPr>
        <p:spPr bwMode="auto">
          <a:xfrm>
            <a:off x="4419600" y="3140075"/>
            <a:ext cx="8483600" cy="862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chemeClr val="tx2"/>
                </a:solidFill>
                <a:latin typeface="Arial" charset="0"/>
              </a:rPr>
              <a:t>Câu hỏi 3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: Tìm những hình ảnh nói lên 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  <a:latin typeface="Arial" charset="0"/>
              </a:rPr>
              <a:t>vẻ </a:t>
            </a:r>
            <a:r>
              <a:rPr lang="vi-VN" sz="200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ẹp huy hoàng của biển?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4573588" y="4022725"/>
            <a:ext cx="7694612" cy="2709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Các hình ảnh trong các câu th</a:t>
            </a:r>
            <a:r>
              <a:rPr lang="vi-VN" sz="2000" b="1">
                <a:solidFill>
                  <a:srgbClr val="FF0066"/>
                </a:solidFill>
                <a:latin typeface="Arial" charset="0"/>
              </a:rPr>
              <a:t>ơ</a:t>
            </a:r>
            <a:r>
              <a:rPr lang="en-US" sz="2000" b="1">
                <a:solidFill>
                  <a:srgbClr val="FF0066"/>
                </a:solidFill>
                <a:latin typeface="Arial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“Mặt trời xuống biển nh</a:t>
            </a:r>
            <a:r>
              <a:rPr lang="vi-VN" sz="2000" b="1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FF0066"/>
                </a:solidFill>
                <a:latin typeface="Arial" charset="0"/>
              </a:rPr>
              <a:t> hòn lửa 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 Sóng </a:t>
            </a:r>
            <a:r>
              <a:rPr lang="vi-VN" sz="20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FF0066"/>
                </a:solidFill>
                <a:latin typeface="Arial" charset="0"/>
              </a:rPr>
              <a:t>ã cài then, </a:t>
            </a:r>
            <a:r>
              <a:rPr lang="vi-VN" sz="20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FF0066"/>
                </a:solidFill>
                <a:latin typeface="Arial" charset="0"/>
              </a:rPr>
              <a:t>êm sập cửa 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 Mặt trời </a:t>
            </a:r>
            <a:r>
              <a:rPr lang="vi-VN" sz="20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FF0066"/>
                </a:solidFill>
                <a:latin typeface="Arial" charset="0"/>
              </a:rPr>
              <a:t>ội biển nhô màu mới 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 Mắt cá </a:t>
            </a:r>
            <a:r>
              <a:rPr lang="en-US" sz="2000" b="1" u="sng">
                <a:solidFill>
                  <a:srgbClr val="FF0066"/>
                </a:solidFill>
                <a:latin typeface="Arial" charset="0"/>
              </a:rPr>
              <a:t>huy hoàng</a:t>
            </a:r>
            <a:r>
              <a:rPr lang="en-US" sz="2000" b="1">
                <a:solidFill>
                  <a:srgbClr val="FF0066"/>
                </a:solidFill>
                <a:latin typeface="Arial" charset="0"/>
              </a:rPr>
              <a:t> muôn dặm ph</a:t>
            </a:r>
            <a:r>
              <a:rPr lang="vi-VN" sz="2000" b="1">
                <a:solidFill>
                  <a:srgbClr val="FF0066"/>
                </a:solidFill>
                <a:latin typeface="Arial" charset="0"/>
              </a:rPr>
              <a:t>ơ</a:t>
            </a:r>
            <a:r>
              <a:rPr lang="en-US" sz="2000" b="1">
                <a:solidFill>
                  <a:srgbClr val="FF0066"/>
                </a:solidFill>
                <a:latin typeface="Arial" charset="0"/>
              </a:rPr>
              <a:t>i” 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nói lên vẻ </a:t>
            </a:r>
            <a:r>
              <a:rPr lang="vi-VN" sz="20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FF0066"/>
                </a:solidFill>
                <a:latin typeface="Arial" charset="0"/>
              </a:rPr>
              <a:t>ẹp huy hoàng của biển.</a:t>
            </a:r>
          </a:p>
        </p:txBody>
      </p:sp>
      <p:pic>
        <p:nvPicPr>
          <p:cNvPr id="6168" name="Picture 5" descr="92946cxn8xmvkw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712399">
            <a:off x="7277100" y="-228600"/>
            <a:ext cx="1714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9" name="Picture 5" descr="92946cxn8xmvkw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712399">
            <a:off x="152400" y="-381000"/>
            <a:ext cx="1714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473200" y="838200"/>
            <a:ext cx="64516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ĐOÀN THUYỀN ĐÁNH CÁ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71500" y="0"/>
            <a:ext cx="7694613" cy="785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b="1"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b="1" u="sng">
                <a:solidFill>
                  <a:srgbClr val="FF00FF"/>
                </a:solidFill>
                <a:latin typeface="Arial" charset="0"/>
              </a:rPr>
              <a:t>TẬP ĐỌC</a:t>
            </a: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 rot="7802227">
            <a:off x="-127794" y="161131"/>
            <a:ext cx="788988" cy="381000"/>
            <a:chOff x="0" y="4080"/>
            <a:chExt cx="768" cy="336"/>
          </a:xfrm>
        </p:grpSpPr>
        <p:sp>
          <p:nvSpPr>
            <p:cNvPr id="7199" name="Line 5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6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Line 7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Line 8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73" name="Group 9"/>
          <p:cNvGrpSpPr>
            <a:grpSpLocks/>
          </p:cNvGrpSpPr>
          <p:nvPr/>
        </p:nvGrpSpPr>
        <p:grpSpPr bwMode="auto">
          <a:xfrm rot="-7543180">
            <a:off x="8508206" y="110331"/>
            <a:ext cx="788988" cy="381000"/>
            <a:chOff x="0" y="4080"/>
            <a:chExt cx="768" cy="336"/>
          </a:xfrm>
        </p:grpSpPr>
        <p:sp>
          <p:nvSpPr>
            <p:cNvPr id="7195" name="Line 10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11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Line 12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13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4" name="AutoShap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570913" y="2371725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 sz="1600">
              <a:latin typeface="Arial"/>
            </a:endParaRPr>
          </a:p>
        </p:txBody>
      </p:sp>
      <p:sp>
        <p:nvSpPr>
          <p:cNvPr id="10255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440738" y="5308600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 sz="1600">
              <a:latin typeface="Arial"/>
            </a:endParaRPr>
          </a:p>
        </p:txBody>
      </p:sp>
      <p:sp>
        <p:nvSpPr>
          <p:cNvPr id="10256" name="AutoShap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529638" y="3127375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 sz="1600">
              <a:latin typeface="Arial"/>
            </a:endParaRPr>
          </a:p>
        </p:txBody>
      </p:sp>
      <p:sp>
        <p:nvSpPr>
          <p:cNvPr id="7177" name="Text Box 17"/>
          <p:cNvSpPr txBox="1">
            <a:spLocks noChangeArrowheads="1"/>
          </p:cNvSpPr>
          <p:nvPr/>
        </p:nvSpPr>
        <p:spPr bwMode="auto">
          <a:xfrm>
            <a:off x="5243513" y="1219200"/>
            <a:ext cx="268128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i="1">
                <a:solidFill>
                  <a:srgbClr val="000099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7178" name="Text Box 18"/>
          <p:cNvSpPr txBox="1">
            <a:spLocks noChangeArrowheads="1"/>
          </p:cNvSpPr>
          <p:nvPr/>
        </p:nvSpPr>
        <p:spPr bwMode="auto">
          <a:xfrm>
            <a:off x="4379913" y="1524000"/>
            <a:ext cx="128428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charset="0"/>
              </a:rPr>
              <a:t>*Từ ngữ:</a:t>
            </a:r>
          </a:p>
        </p:txBody>
      </p:sp>
      <p:sp>
        <p:nvSpPr>
          <p:cNvPr id="7179" name="Text Box 19"/>
          <p:cNvSpPr txBox="1">
            <a:spLocks noChangeArrowheads="1"/>
          </p:cNvSpPr>
          <p:nvPr/>
        </p:nvSpPr>
        <p:spPr bwMode="auto">
          <a:xfrm>
            <a:off x="4343400" y="2133600"/>
            <a:ext cx="148272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charset="0"/>
              </a:rPr>
              <a:t>*Nội dung:</a:t>
            </a:r>
          </a:p>
        </p:txBody>
      </p:sp>
      <p:sp>
        <p:nvSpPr>
          <p:cNvPr id="7180" name="Line 20"/>
          <p:cNvSpPr>
            <a:spLocks noChangeShapeType="1"/>
          </p:cNvSpPr>
          <p:nvPr/>
        </p:nvSpPr>
        <p:spPr bwMode="auto">
          <a:xfrm flipH="1" flipV="1">
            <a:off x="3708400" y="1857375"/>
            <a:ext cx="25400" cy="44323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1" name="Text Box 21"/>
          <p:cNvSpPr txBox="1">
            <a:spLocks noChangeArrowheads="1"/>
          </p:cNvSpPr>
          <p:nvPr/>
        </p:nvSpPr>
        <p:spPr bwMode="auto">
          <a:xfrm>
            <a:off x="1066800" y="1219200"/>
            <a:ext cx="1995488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i="1">
                <a:solidFill>
                  <a:srgbClr val="000099"/>
                </a:solidFill>
                <a:latin typeface="Arial" charset="0"/>
              </a:rPr>
              <a:t>Luyện </a:t>
            </a:r>
            <a:r>
              <a:rPr lang="vi-VN" sz="20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000" b="1" i="1">
                <a:solidFill>
                  <a:srgbClr val="000099"/>
                </a:solidFill>
                <a:latin typeface="Arial" charset="0"/>
              </a:rPr>
              <a:t>ọc</a:t>
            </a:r>
          </a:p>
        </p:txBody>
      </p:sp>
      <p:sp>
        <p:nvSpPr>
          <p:cNvPr id="7182" name="Text Box 22"/>
          <p:cNvSpPr txBox="1">
            <a:spLocks noChangeArrowheads="1"/>
          </p:cNvSpPr>
          <p:nvPr/>
        </p:nvSpPr>
        <p:spPr bwMode="auto">
          <a:xfrm>
            <a:off x="0" y="1600200"/>
            <a:ext cx="124142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charset="0"/>
              </a:rPr>
              <a:t>*Từ khó:</a:t>
            </a:r>
          </a:p>
        </p:txBody>
      </p:sp>
      <p:sp>
        <p:nvSpPr>
          <p:cNvPr id="7183" name="Text Box 23"/>
          <p:cNvSpPr txBox="1">
            <a:spLocks noChangeArrowheads="1"/>
          </p:cNvSpPr>
          <p:nvPr/>
        </p:nvSpPr>
        <p:spPr bwMode="auto">
          <a:xfrm>
            <a:off x="76200" y="3124200"/>
            <a:ext cx="846138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Arial" charset="0"/>
              </a:rPr>
              <a:t>*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Câu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:</a:t>
            </a:r>
          </a:p>
        </p:txBody>
      </p:sp>
      <p:sp>
        <p:nvSpPr>
          <p:cNvPr id="7184" name="Text Box 24"/>
          <p:cNvSpPr txBox="1">
            <a:spLocks noChangeArrowheads="1"/>
          </p:cNvSpPr>
          <p:nvPr/>
        </p:nvSpPr>
        <p:spPr bwMode="auto">
          <a:xfrm>
            <a:off x="762000" y="1905000"/>
            <a:ext cx="2681288" cy="1201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Arial" charset="0"/>
              </a:rPr>
              <a:t>-c</a:t>
            </a:r>
            <a:r>
              <a:rPr lang="vi-VN">
                <a:latin typeface="Arial" charset="0"/>
              </a:rPr>
              <a:t>ă</a:t>
            </a:r>
            <a:r>
              <a:rPr lang="en-US">
                <a:latin typeface="Arial" charset="0"/>
              </a:rPr>
              <a:t>ng buồm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Arial" charset="0"/>
              </a:rPr>
              <a:t>-muôn luồng sáng.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Arial" charset="0"/>
              </a:rPr>
              <a:t>-xo</a:t>
            </a:r>
            <a:r>
              <a:rPr lang="vi-VN">
                <a:latin typeface="Arial" charset="0"/>
              </a:rPr>
              <a:t>ă</a:t>
            </a:r>
            <a:r>
              <a:rPr lang="en-US">
                <a:latin typeface="Arial" charset="0"/>
              </a:rPr>
              <a:t>n tay</a:t>
            </a:r>
          </a:p>
        </p:txBody>
      </p:sp>
      <p:sp>
        <p:nvSpPr>
          <p:cNvPr id="7185" name="Line 25"/>
          <p:cNvSpPr>
            <a:spLocks noChangeShapeType="1"/>
          </p:cNvSpPr>
          <p:nvPr/>
        </p:nvSpPr>
        <p:spPr bwMode="auto">
          <a:xfrm>
            <a:off x="1662113" y="2286000"/>
            <a:ext cx="395287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6" name="Line 26"/>
          <p:cNvSpPr>
            <a:spLocks noChangeShapeType="1"/>
          </p:cNvSpPr>
          <p:nvPr/>
        </p:nvSpPr>
        <p:spPr bwMode="auto">
          <a:xfrm>
            <a:off x="1133475" y="3146425"/>
            <a:ext cx="39528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7" name="Line 27"/>
          <p:cNvSpPr>
            <a:spLocks noChangeShapeType="1"/>
          </p:cNvSpPr>
          <p:nvPr/>
        </p:nvSpPr>
        <p:spPr bwMode="auto">
          <a:xfrm>
            <a:off x="1633538" y="2678113"/>
            <a:ext cx="395287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8" name="Text Box 28"/>
          <p:cNvSpPr txBox="1">
            <a:spLocks noChangeArrowheads="1"/>
          </p:cNvSpPr>
          <p:nvPr/>
        </p:nvSpPr>
        <p:spPr bwMode="auto">
          <a:xfrm>
            <a:off x="17463" y="3429000"/>
            <a:ext cx="4630737" cy="2894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</a:t>
            </a:r>
            <a:r>
              <a:rPr lang="en-US">
                <a:latin typeface="Arial" charset="0"/>
              </a:rPr>
              <a:t>Mặt trời xuống biển</a:t>
            </a:r>
            <a:r>
              <a:rPr lang="en-US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>
                <a:latin typeface="Arial" charset="0"/>
              </a:rPr>
              <a:t> nh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 hòn lửa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Sóng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ã cài then,</a:t>
            </a:r>
            <a:r>
              <a:rPr lang="en-US">
                <a:solidFill>
                  <a:srgbClr val="FF0066"/>
                </a:solidFill>
                <a:latin typeface="Arial" charset="0"/>
              </a:rPr>
              <a:t>/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êm sập cửa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Đoàn thuyền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ánh ca ù</a:t>
            </a:r>
            <a:r>
              <a:rPr lang="en-US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>
                <a:latin typeface="Arial" charset="0"/>
              </a:rPr>
              <a:t> lại ra kh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i.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Hát rằng:</a:t>
            </a:r>
            <a:r>
              <a:rPr lang="en-US">
                <a:solidFill>
                  <a:srgbClr val="FF0066"/>
                </a:solidFill>
                <a:latin typeface="Arial" charset="0"/>
              </a:rPr>
              <a:t>//</a:t>
            </a:r>
            <a:r>
              <a:rPr lang="en-US">
                <a:latin typeface="Arial" charset="0"/>
              </a:rPr>
              <a:t>cá bạc Biển Đông lặng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Gõ thuyền</a:t>
            </a:r>
            <a:r>
              <a:rPr lang="en-US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>
                <a:latin typeface="Arial" charset="0"/>
              </a:rPr>
              <a:t>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ã có nhịp tr</a:t>
            </a:r>
            <a:r>
              <a:rPr lang="vi-VN">
                <a:latin typeface="Arial" charset="0"/>
              </a:rPr>
              <a:t>ă</a:t>
            </a:r>
            <a:r>
              <a:rPr lang="en-US">
                <a:latin typeface="Arial" charset="0"/>
              </a:rPr>
              <a:t>ng cao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Sao mờ,</a:t>
            </a:r>
            <a:r>
              <a:rPr lang="en-US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>
                <a:latin typeface="Arial" charset="0"/>
              </a:rPr>
              <a:t> kéo l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ới kịp trời sáng.</a:t>
            </a: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7189" name="Text Box 29"/>
          <p:cNvSpPr txBox="1">
            <a:spLocks noChangeArrowheads="1"/>
          </p:cNvSpPr>
          <p:nvPr/>
        </p:nvSpPr>
        <p:spPr bwMode="auto">
          <a:xfrm>
            <a:off x="5624513" y="1752600"/>
            <a:ext cx="2681287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Arial" charset="0"/>
              </a:rPr>
              <a:t>-Huy hoàng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3748088" y="2514600"/>
            <a:ext cx="81391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>
                <a:solidFill>
                  <a:schemeClr val="tx2"/>
                </a:solidFill>
                <a:latin typeface="Arial" charset="0"/>
              </a:rPr>
              <a:t>Câu hỏi 4: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 Công việc lao </a:t>
            </a:r>
            <a:r>
              <a:rPr lang="vi-VN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ộng của ng</a:t>
            </a:r>
            <a:r>
              <a:rPr lang="vi-VN">
                <a:solidFill>
                  <a:schemeClr val="tx2"/>
                </a:solidFill>
                <a:latin typeface="Arial" charset="0"/>
              </a:rPr>
              <a:t>ư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ời </a:t>
            </a:r>
            <a:r>
              <a:rPr lang="vi-VN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ánh cá </a:t>
            </a:r>
          </a:p>
          <a:p>
            <a:pPr eaLnBrk="0" hangingPunct="0">
              <a:spcBef>
                <a:spcPct val="50000"/>
              </a:spcBef>
            </a:pPr>
            <a:r>
              <a:rPr lang="vi-VN">
                <a:solidFill>
                  <a:schemeClr val="tx2"/>
                </a:solidFill>
                <a:latin typeface="Arial" charset="0"/>
              </a:rPr>
              <a:t>đư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ợc miêu tả </a:t>
            </a:r>
            <a:r>
              <a:rPr lang="vi-VN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ẹp nh</a:t>
            </a:r>
            <a:r>
              <a:rPr lang="vi-VN">
                <a:solidFill>
                  <a:schemeClr val="tx2"/>
                </a:solidFill>
                <a:latin typeface="Arial" charset="0"/>
              </a:rPr>
              <a:t>ư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 thế nào?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3705225" y="3200400"/>
            <a:ext cx="8486775" cy="1647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00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Đoàn thuyền ra kh</a:t>
            </a:r>
            <a:r>
              <a:rPr lang="vi-VN" b="1">
                <a:solidFill>
                  <a:srgbClr val="FF0066"/>
                </a:solidFill>
                <a:latin typeface="Arial" charset="0"/>
              </a:rPr>
              <a:t>ơ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i, tiếng hát của những 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ng</a:t>
            </a:r>
            <a:r>
              <a:rPr lang="vi-VN" b="1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ời </a:t>
            </a:r>
            <a:r>
              <a:rPr lang="vi-VN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ánh cá cùng gió làm c</a:t>
            </a:r>
            <a:r>
              <a:rPr lang="vi-VN" b="1">
                <a:solidFill>
                  <a:srgbClr val="FF0066"/>
                </a:solidFill>
                <a:latin typeface="Arial" charset="0"/>
              </a:rPr>
              <a:t>ă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ng cánh buồm: 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“Câu hát c</a:t>
            </a:r>
            <a:r>
              <a:rPr lang="vi-VN" b="1">
                <a:solidFill>
                  <a:srgbClr val="FF0066"/>
                </a:solidFill>
                <a:latin typeface="Arial" charset="0"/>
              </a:rPr>
              <a:t>ă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ng buồm cùng gió kh</a:t>
            </a:r>
            <a:r>
              <a:rPr lang="vi-VN" b="1">
                <a:solidFill>
                  <a:srgbClr val="FF0066"/>
                </a:solidFill>
                <a:latin typeface="Arial" charset="0"/>
              </a:rPr>
              <a:t>ơ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i”.</a:t>
            </a:r>
          </a:p>
          <a:p>
            <a:pPr>
              <a:spcBef>
                <a:spcPct val="50000"/>
              </a:spcBef>
            </a:pPr>
            <a:endParaRPr lang="en-US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3787775" y="4556125"/>
            <a:ext cx="5508625" cy="1616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0066"/>
                </a:solidFill>
                <a:latin typeface="Arial" charset="0"/>
              </a:rPr>
              <a:t>-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Lời ca của họ thật hay, thật vui vẻ, hào hứng 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“Hát rằng:cá bạc biển Đông lặng…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Nuôi lớn </a:t>
            </a:r>
            <a:r>
              <a:rPr lang="vi-VN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ời ta tự buổi nào.”</a:t>
            </a:r>
          </a:p>
          <a:p>
            <a:pPr>
              <a:spcBef>
                <a:spcPct val="50000"/>
              </a:spcBef>
            </a:pPr>
            <a:endParaRPr lang="en-US" b="1">
              <a:solidFill>
                <a:srgbClr val="FF0066"/>
              </a:solidFill>
              <a:latin typeface="Arial" charset="0"/>
            </a:endParaRPr>
          </a:p>
        </p:txBody>
      </p:sp>
      <p:pic>
        <p:nvPicPr>
          <p:cNvPr id="7193" name="Picture 5" descr="92946cxn8xmvkw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712399">
            <a:off x="7277100" y="-228600"/>
            <a:ext cx="1714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4" name="Picture 5" descr="92946cxn8xmvkw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712399">
            <a:off x="152400" y="-381000"/>
            <a:ext cx="1714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0" grpId="0"/>
      <p:bldP spid="10271" grpId="0"/>
      <p:bldP spid="102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079625" y="1066800"/>
            <a:ext cx="4800600" cy="5857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3200" b="1">
              <a:solidFill>
                <a:srgbClr val="FF00FF"/>
              </a:solidFill>
              <a:latin typeface="Arial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95263" y="742950"/>
            <a:ext cx="3016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Arial" charset="0"/>
              </a:rPr>
              <a:t>8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986088" y="2162175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57213" y="4495800"/>
            <a:ext cx="81248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3200">
              <a:latin typeface="Arial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95263" y="1646238"/>
            <a:ext cx="8139112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u="sng">
                <a:solidFill>
                  <a:srgbClr val="000099"/>
                </a:solidFill>
                <a:latin typeface="Arial" charset="0"/>
              </a:rPr>
              <a:t>Câu hỏi 4:</a:t>
            </a:r>
            <a:r>
              <a:rPr lang="en-US" sz="280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Công việc lao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ộng của ng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ời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ánh cá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đư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ợc miêu tả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ẹp nh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 thế nào?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39763" y="0"/>
            <a:ext cx="7694612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800" b="1"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FF00FF"/>
                </a:solidFill>
                <a:latin typeface="Arial" charset="0"/>
              </a:rPr>
              <a:t>TẬP ĐỌC</a:t>
            </a:r>
          </a:p>
        </p:txBody>
      </p:sp>
      <p:sp>
        <p:nvSpPr>
          <p:cNvPr id="11272" name="AutoShape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607425" y="4668838"/>
            <a:ext cx="411163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286000" y="1109663"/>
            <a:ext cx="4948238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ĐOÀN THUYỀN ĐÁNH CÁ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57213" y="3298825"/>
            <a:ext cx="8486775" cy="1385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-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Lời ca của họ thật hay, thật vui vẻ, hào hứng”Hát rằng:cá bạc biển Đông lặng…Nuôi lớn 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ời ta tự buổi nào.”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39763" y="4481513"/>
            <a:ext cx="7805737" cy="12017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66"/>
                </a:solidFill>
                <a:latin typeface="Arial" charset="0"/>
              </a:rPr>
              <a:t>-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Công việc kéo l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ới, những mẻ cá nặng 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đư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ợc miêu tả thật 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ẹp:Ta kéo xo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ă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n tay chùm cá nặng…L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ới xếp buồm lên 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ón nắng hồng”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657225" y="5856288"/>
            <a:ext cx="8213725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66"/>
                </a:solidFill>
                <a:latin typeface="Arial" charset="0"/>
              </a:rPr>
              <a:t>-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Hình ảnh 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oàn thuyền thật 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ẹp khi trở về:”Câu hát c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ă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ng buồm với gió kh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ơ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i. Đoàn thuyền chạy 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ua cùng mặt trời”</a:t>
            </a:r>
          </a:p>
        </p:txBody>
      </p:sp>
      <p:pic>
        <p:nvPicPr>
          <p:cNvPr id="8205" name="Picture 5" descr="92946cxn8xmvkw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712399">
            <a:off x="7277100" y="-228600"/>
            <a:ext cx="1714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6" name="Picture 5" descr="92946cxn8xmvkw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712399">
            <a:off x="152400" y="-381000"/>
            <a:ext cx="1714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1274" grpId="0"/>
      <p:bldP spid="112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533400" y="1614488"/>
            <a:ext cx="38862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3013075" y="1901825"/>
            <a:ext cx="44037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800" b="1" i="1">
                <a:solidFill>
                  <a:srgbClr val="FF0000"/>
                </a:solidFill>
                <a:latin typeface="Arial" charset="0"/>
              </a:rPr>
              <a:t>Luyện </a:t>
            </a:r>
            <a:r>
              <a:rPr lang="vi-VN" sz="2800" b="1" i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800" b="1" i="1">
                <a:solidFill>
                  <a:srgbClr val="FF0000"/>
                </a:solidFill>
                <a:latin typeface="Arial" charset="0"/>
              </a:rPr>
              <a:t>ọc diễn cảm</a:t>
            </a: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639763" y="0"/>
            <a:ext cx="7694612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800" b="1"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FF00FF"/>
                </a:solidFill>
                <a:latin typeface="Arial" charset="0"/>
              </a:rPr>
              <a:t>TẬP ĐỌC</a:t>
            </a:r>
          </a:p>
        </p:txBody>
      </p:sp>
      <p:sp>
        <p:nvSpPr>
          <p:cNvPr id="2055" name="Text Box 5"/>
          <p:cNvSpPr txBox="1">
            <a:spLocks noChangeArrowheads="1"/>
          </p:cNvSpPr>
          <p:nvPr/>
        </p:nvSpPr>
        <p:spPr bwMode="auto">
          <a:xfrm>
            <a:off x="2743200" y="1160463"/>
            <a:ext cx="46482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ĐOÀN THUYỀN ĐÁNH CÁ</a:t>
            </a:r>
          </a:p>
        </p:txBody>
      </p:sp>
      <p:sp>
        <p:nvSpPr>
          <p:cNvPr id="2056" name="Text Box 6"/>
          <p:cNvSpPr txBox="1">
            <a:spLocks noChangeArrowheads="1"/>
          </p:cNvSpPr>
          <p:nvPr/>
        </p:nvSpPr>
        <p:spPr bwMode="auto">
          <a:xfrm>
            <a:off x="3013075" y="2378075"/>
            <a:ext cx="4378325" cy="5478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Hát rằng: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//</a:t>
            </a:r>
            <a:r>
              <a:rPr lang="en-US" sz="2000">
                <a:latin typeface="Arial" charset="0"/>
              </a:rPr>
              <a:t>cá bạc Biển Đông lặng,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CaÙ thu Biển Đông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oàn thoi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Đêm ngày dệt biển muôn luồng sáng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Đến dệt l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ới ta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oàn cá 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i!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Ta hát bài ca gọi cá vào,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Gõ thuyền 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ã có nhịp tr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cao,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Biển cho ta cá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 lòng mẹ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Nuôi lớn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ời ta tự buổi nào.</a:t>
            </a:r>
          </a:p>
          <a:p>
            <a:endParaRPr lang="en-US" sz="2000" b="1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graphicFrame>
        <p:nvGraphicFramePr>
          <p:cNvPr id="2050" name="Object 12"/>
          <p:cNvGraphicFramePr>
            <a:graphicFrameLocks noChangeAspect="1"/>
          </p:cNvGraphicFramePr>
          <p:nvPr>
            <p:ph sz="half" idx="1"/>
          </p:nvPr>
        </p:nvGraphicFramePr>
        <p:xfrm>
          <a:off x="82550" y="5522913"/>
          <a:ext cx="1060450" cy="1335087"/>
        </p:xfrm>
        <a:graphic>
          <a:graphicData uri="http://schemas.openxmlformats.org/presentationml/2006/ole">
            <p:oleObj spid="_x0000_s2050" name="Clip" r:id="rId3" imgW="1060704" imgH="1335024" progId="MS_ClipArt_Gallery.2">
              <p:embed/>
            </p:oleObj>
          </a:graphicData>
        </a:graphic>
      </p:graphicFrame>
      <p:grpSp>
        <p:nvGrpSpPr>
          <p:cNvPr id="2057" name="Group 8"/>
          <p:cNvGrpSpPr>
            <a:grpSpLocks/>
          </p:cNvGrpSpPr>
          <p:nvPr/>
        </p:nvGrpSpPr>
        <p:grpSpPr bwMode="auto">
          <a:xfrm rot="7802227">
            <a:off x="-153194" y="178594"/>
            <a:ext cx="788988" cy="381000"/>
            <a:chOff x="0" y="4080"/>
            <a:chExt cx="768" cy="336"/>
          </a:xfrm>
        </p:grpSpPr>
        <p:sp>
          <p:nvSpPr>
            <p:cNvPr id="2068" name="Line 9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Line 10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Line 11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Line 12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8" name="Group 13"/>
          <p:cNvGrpSpPr>
            <a:grpSpLocks/>
          </p:cNvGrpSpPr>
          <p:nvPr/>
        </p:nvGrpSpPr>
        <p:grpSpPr bwMode="auto">
          <a:xfrm rot="-7543180">
            <a:off x="8482806" y="127794"/>
            <a:ext cx="788988" cy="381000"/>
            <a:chOff x="0" y="4080"/>
            <a:chExt cx="768" cy="336"/>
          </a:xfrm>
        </p:grpSpPr>
        <p:sp>
          <p:nvSpPr>
            <p:cNvPr id="2064" name="Line 14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Line 15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Line 16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Line 17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06" name="AutoShape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545513" y="2389188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2307" name="AutoShape 1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415338" y="5326063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2308" name="AutoShape 2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504238" y="3144838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graphicFrame>
        <p:nvGraphicFramePr>
          <p:cNvPr id="2051" name="Object 12"/>
          <p:cNvGraphicFramePr>
            <a:graphicFrameLocks noChangeAspect="1"/>
          </p:cNvGraphicFramePr>
          <p:nvPr>
            <p:ph sz="half" idx="2"/>
          </p:nvPr>
        </p:nvGraphicFramePr>
        <p:xfrm>
          <a:off x="8083550" y="5522913"/>
          <a:ext cx="1060450" cy="1335087"/>
        </p:xfrm>
        <a:graphic>
          <a:graphicData uri="http://schemas.openxmlformats.org/presentationml/2006/ole">
            <p:oleObj spid="_x0000_s2051" name="Clip" r:id="rId6" imgW="1060704" imgH="1335024" progId="MS_ClipArt_Gallery.2">
              <p:embed/>
            </p:oleObj>
          </a:graphicData>
        </a:graphic>
      </p:graphicFrame>
      <p:pic>
        <p:nvPicPr>
          <p:cNvPr id="2062" name="Picture 5" descr="92946cxn8xmvkw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1712399">
            <a:off x="7277100" y="-228600"/>
            <a:ext cx="1714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5" descr="92946cxn8xmvkw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1712399">
            <a:off x="152400" y="-381000"/>
            <a:ext cx="1714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 rot="7802227">
            <a:off x="-162719" y="157956"/>
            <a:ext cx="788988" cy="381000"/>
            <a:chOff x="0" y="4080"/>
            <a:chExt cx="768" cy="336"/>
          </a:xfrm>
        </p:grpSpPr>
        <p:sp>
          <p:nvSpPr>
            <p:cNvPr id="9259" name="Line 3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Line 4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Line 5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2" name="Line 6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9" name="Group 7"/>
          <p:cNvGrpSpPr>
            <a:grpSpLocks/>
          </p:cNvGrpSpPr>
          <p:nvPr/>
        </p:nvGrpSpPr>
        <p:grpSpPr bwMode="auto">
          <a:xfrm rot="-7543180">
            <a:off x="8473281" y="107156"/>
            <a:ext cx="788988" cy="381000"/>
            <a:chOff x="0" y="4080"/>
            <a:chExt cx="768" cy="336"/>
          </a:xfrm>
        </p:grpSpPr>
        <p:sp>
          <p:nvSpPr>
            <p:cNvPr id="9255" name="Line 8"/>
            <p:cNvSpPr>
              <a:spLocks noChangeShapeType="1"/>
            </p:cNvSpPr>
            <p:nvPr/>
          </p:nvSpPr>
          <p:spPr bwMode="auto">
            <a:xfrm>
              <a:off x="0" y="4080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Line 9"/>
            <p:cNvSpPr>
              <a:spLocks noChangeShapeType="1"/>
            </p:cNvSpPr>
            <p:nvPr/>
          </p:nvSpPr>
          <p:spPr bwMode="auto">
            <a:xfrm flipV="1">
              <a:off x="336" y="4080"/>
              <a:ext cx="384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10"/>
            <p:cNvSpPr>
              <a:spLocks noChangeShapeType="1"/>
            </p:cNvSpPr>
            <p:nvPr/>
          </p:nvSpPr>
          <p:spPr bwMode="auto">
            <a:xfrm>
              <a:off x="0" y="4176"/>
              <a:ext cx="336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Line 11"/>
            <p:cNvSpPr>
              <a:spLocks noChangeShapeType="1"/>
            </p:cNvSpPr>
            <p:nvPr/>
          </p:nvSpPr>
          <p:spPr bwMode="auto">
            <a:xfrm flipV="1">
              <a:off x="336" y="4176"/>
              <a:ext cx="432" cy="240"/>
            </a:xfrm>
            <a:prstGeom prst="line">
              <a:avLst/>
            </a:prstGeom>
            <a:noFill/>
            <a:ln w="603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1473200" y="838200"/>
            <a:ext cx="64516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ĐOÀN THUYỀN ĐÁNH CÁ</a:t>
            </a:r>
          </a:p>
        </p:txBody>
      </p:sp>
      <p:sp>
        <p:nvSpPr>
          <p:cNvPr id="9221" name="Line 13"/>
          <p:cNvSpPr>
            <a:spLocks noChangeShapeType="1"/>
          </p:cNvSpPr>
          <p:nvPr/>
        </p:nvSpPr>
        <p:spPr bwMode="auto">
          <a:xfrm>
            <a:off x="4191000" y="1825625"/>
            <a:ext cx="0" cy="446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9222" name="Text Box 14"/>
          <p:cNvSpPr txBox="1">
            <a:spLocks noChangeArrowheads="1"/>
          </p:cNvSpPr>
          <p:nvPr/>
        </p:nvSpPr>
        <p:spPr bwMode="auto">
          <a:xfrm>
            <a:off x="1066800" y="1555750"/>
            <a:ext cx="1995488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Luyện </a:t>
            </a:r>
            <a:r>
              <a:rPr lang="vi-VN" sz="24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ọc</a:t>
            </a:r>
          </a:p>
        </p:txBody>
      </p:sp>
      <p:sp>
        <p:nvSpPr>
          <p:cNvPr id="9223" name="Text Box 15"/>
          <p:cNvSpPr txBox="1">
            <a:spLocks noChangeArrowheads="1"/>
          </p:cNvSpPr>
          <p:nvPr/>
        </p:nvSpPr>
        <p:spPr bwMode="auto">
          <a:xfrm>
            <a:off x="5243513" y="1555750"/>
            <a:ext cx="2681287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584825" y="2576513"/>
            <a:ext cx="2681288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-Huy hoàng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123825" y="3781425"/>
            <a:ext cx="38100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</a:t>
            </a:r>
            <a:endParaRPr lang="en-US" sz="2000">
              <a:latin typeface="Arial" charset="0"/>
            </a:endParaRP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1585913" y="2346325"/>
            <a:ext cx="2681287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-c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buồm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-muôn luồng sáng.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Arial" charset="0"/>
              </a:rPr>
              <a:t>-xo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 tay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1576388" y="6537325"/>
            <a:ext cx="7329487" cy="4000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i="1">
                <a:solidFill>
                  <a:srgbClr val="FF0000"/>
                </a:solidFill>
                <a:latin typeface="Arial" charset="0"/>
              </a:rPr>
              <a:t>Ca ngợi vẻ </a:t>
            </a:r>
            <a:r>
              <a:rPr lang="vi-VN" sz="2000" i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000" i="1">
                <a:solidFill>
                  <a:srgbClr val="FF0000"/>
                </a:solidFill>
                <a:latin typeface="Arial" charset="0"/>
              </a:rPr>
              <a:t>ẹp huy hoàng của biển cả, vẻ </a:t>
            </a:r>
            <a:r>
              <a:rPr lang="vi-VN" sz="2000" i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000" i="1">
                <a:solidFill>
                  <a:srgbClr val="FF0000"/>
                </a:solidFill>
                <a:latin typeface="Arial" charset="0"/>
              </a:rPr>
              <a:t>ẹp của lao </a:t>
            </a:r>
            <a:r>
              <a:rPr lang="vi-VN" sz="2000" i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000" i="1">
                <a:solidFill>
                  <a:srgbClr val="FF0000"/>
                </a:solidFill>
                <a:latin typeface="Arial" charset="0"/>
              </a:rPr>
              <a:t>ộng.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76200" y="6477000"/>
            <a:ext cx="2681288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i="1">
                <a:solidFill>
                  <a:srgbClr val="000099"/>
                </a:solidFill>
                <a:latin typeface="Arial" charset="0"/>
              </a:rPr>
              <a:t>Nội dung:</a:t>
            </a:r>
          </a:p>
        </p:txBody>
      </p:sp>
      <p:sp>
        <p:nvSpPr>
          <p:cNvPr id="9229" name="Text Box 21"/>
          <p:cNvSpPr txBox="1">
            <a:spLocks noChangeArrowheads="1"/>
          </p:cNvSpPr>
          <p:nvPr/>
        </p:nvSpPr>
        <p:spPr bwMode="auto">
          <a:xfrm>
            <a:off x="571500" y="0"/>
            <a:ext cx="7694613" cy="862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000" b="1"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2000" b="1" u="sng">
                <a:solidFill>
                  <a:srgbClr val="FF00FF"/>
                </a:solidFill>
                <a:latin typeface="Arial" charset="0"/>
              </a:rPr>
              <a:t>TẬP ĐỌC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304800" y="3810000"/>
            <a:ext cx="4630738" cy="3232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Mặt trời xuống biển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 sz="2000">
                <a:latin typeface="Arial" charset="0"/>
              </a:rPr>
              <a:t>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hòn lửa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Sóng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ã cài then,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êm sập cửa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Đoàn thuyền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ánh ca ù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 sz="2000">
                <a:latin typeface="Arial" charset="0"/>
              </a:rPr>
              <a:t> lại ra kh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i.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Hát rằng: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//</a:t>
            </a:r>
            <a:r>
              <a:rPr lang="en-US" sz="2000">
                <a:latin typeface="Arial" charset="0"/>
              </a:rPr>
              <a:t>cá bạc Biển Đông lặng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Gõ thuyền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 sz="2000">
                <a:latin typeface="Arial" charset="0"/>
              </a:rPr>
              <a:t>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ã có nhịp tr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cao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Sao mờ,</a:t>
            </a:r>
            <a:r>
              <a:rPr lang="en-US" sz="2000">
                <a:solidFill>
                  <a:srgbClr val="FF0066"/>
                </a:solidFill>
                <a:latin typeface="Arial" charset="0"/>
              </a:rPr>
              <a:t>/</a:t>
            </a:r>
            <a:r>
              <a:rPr lang="en-US" sz="2000">
                <a:latin typeface="Arial" charset="0"/>
              </a:rPr>
              <a:t> kéo l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ới kịp trời sáng.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3335" name="AutoShape 2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535988" y="2368550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3336" name="AutoShape 2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405813" y="5305425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3337" name="AutoShape 2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494713" y="3124200"/>
            <a:ext cx="411162" cy="4064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pic>
        <p:nvPicPr>
          <p:cNvPr id="13338" name="Picture 26" descr="2006-03-02_003129_aivazovsky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328150" y="-47625"/>
            <a:ext cx="5302250" cy="397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9" name="Picture 27" descr="uonmido2kg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310688" y="2774950"/>
            <a:ext cx="6081712" cy="454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6" name="Line 28"/>
          <p:cNvSpPr>
            <a:spLocks noChangeShapeType="1"/>
          </p:cNvSpPr>
          <p:nvPr/>
        </p:nvSpPr>
        <p:spPr bwMode="auto">
          <a:xfrm flipH="1" flipV="1">
            <a:off x="4191000" y="1857375"/>
            <a:ext cx="25400" cy="44323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Text Box 29"/>
          <p:cNvSpPr txBox="1">
            <a:spLocks noChangeArrowheads="1"/>
          </p:cNvSpPr>
          <p:nvPr/>
        </p:nvSpPr>
        <p:spPr bwMode="auto">
          <a:xfrm>
            <a:off x="0" y="2027238"/>
            <a:ext cx="1450975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*Từ khó:</a:t>
            </a:r>
          </a:p>
        </p:txBody>
      </p:sp>
      <p:sp>
        <p:nvSpPr>
          <p:cNvPr id="9238" name="Text Box 30"/>
          <p:cNvSpPr txBox="1">
            <a:spLocks noChangeArrowheads="1"/>
          </p:cNvSpPr>
          <p:nvPr/>
        </p:nvSpPr>
        <p:spPr bwMode="auto">
          <a:xfrm>
            <a:off x="76200" y="3581400"/>
            <a:ext cx="982663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charset="0"/>
              </a:rPr>
              <a:t>*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Câu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:</a:t>
            </a:r>
          </a:p>
        </p:txBody>
      </p:sp>
      <p:sp>
        <p:nvSpPr>
          <p:cNvPr id="9239" name="Text Box 31"/>
          <p:cNvSpPr txBox="1">
            <a:spLocks noChangeArrowheads="1"/>
          </p:cNvSpPr>
          <p:nvPr/>
        </p:nvSpPr>
        <p:spPr bwMode="auto">
          <a:xfrm>
            <a:off x="4379913" y="1981200"/>
            <a:ext cx="150177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*Từ ngữ:</a:t>
            </a:r>
          </a:p>
        </p:txBody>
      </p:sp>
      <p:sp>
        <p:nvSpPr>
          <p:cNvPr id="9240" name="Text Box 32"/>
          <p:cNvSpPr txBox="1">
            <a:spLocks noChangeArrowheads="1"/>
          </p:cNvSpPr>
          <p:nvPr/>
        </p:nvSpPr>
        <p:spPr bwMode="auto">
          <a:xfrm>
            <a:off x="4343400" y="2895600"/>
            <a:ext cx="17399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*Nội dung:</a:t>
            </a:r>
          </a:p>
        </p:txBody>
      </p:sp>
      <p:sp>
        <p:nvSpPr>
          <p:cNvPr id="9241" name="Text Box 33"/>
          <p:cNvSpPr txBox="1">
            <a:spLocks noChangeArrowheads="1"/>
          </p:cNvSpPr>
          <p:nvPr/>
        </p:nvSpPr>
        <p:spPr bwMode="auto">
          <a:xfrm>
            <a:off x="1066800" y="1555750"/>
            <a:ext cx="1995488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Luyện </a:t>
            </a:r>
            <a:r>
              <a:rPr lang="vi-VN" sz="24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ọc</a:t>
            </a:r>
          </a:p>
        </p:txBody>
      </p:sp>
      <p:sp>
        <p:nvSpPr>
          <p:cNvPr id="9242" name="Line 34"/>
          <p:cNvSpPr>
            <a:spLocks noChangeShapeType="1"/>
          </p:cNvSpPr>
          <p:nvPr/>
        </p:nvSpPr>
        <p:spPr bwMode="auto">
          <a:xfrm flipH="1" flipV="1">
            <a:off x="4191000" y="1857375"/>
            <a:ext cx="25400" cy="44323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3" name="Text Box 35"/>
          <p:cNvSpPr txBox="1">
            <a:spLocks noChangeArrowheads="1"/>
          </p:cNvSpPr>
          <p:nvPr/>
        </p:nvSpPr>
        <p:spPr bwMode="auto">
          <a:xfrm>
            <a:off x="0" y="2027238"/>
            <a:ext cx="1450975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*Từ khó:</a:t>
            </a:r>
          </a:p>
        </p:txBody>
      </p:sp>
      <p:sp>
        <p:nvSpPr>
          <p:cNvPr id="9244" name="Text Box 36"/>
          <p:cNvSpPr txBox="1">
            <a:spLocks noChangeArrowheads="1"/>
          </p:cNvSpPr>
          <p:nvPr/>
        </p:nvSpPr>
        <p:spPr bwMode="auto">
          <a:xfrm>
            <a:off x="76200" y="3581400"/>
            <a:ext cx="982663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charset="0"/>
              </a:rPr>
              <a:t>*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Câu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:</a:t>
            </a:r>
          </a:p>
        </p:txBody>
      </p:sp>
      <p:sp>
        <p:nvSpPr>
          <p:cNvPr id="9245" name="Text Box 37"/>
          <p:cNvSpPr txBox="1">
            <a:spLocks noChangeArrowheads="1"/>
          </p:cNvSpPr>
          <p:nvPr/>
        </p:nvSpPr>
        <p:spPr bwMode="auto">
          <a:xfrm>
            <a:off x="1066800" y="1555750"/>
            <a:ext cx="1995488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Luyện </a:t>
            </a:r>
            <a:r>
              <a:rPr lang="vi-VN" sz="24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ọc</a:t>
            </a:r>
          </a:p>
        </p:txBody>
      </p:sp>
      <p:sp>
        <p:nvSpPr>
          <p:cNvPr id="9246" name="Text Box 38"/>
          <p:cNvSpPr txBox="1">
            <a:spLocks noChangeArrowheads="1"/>
          </p:cNvSpPr>
          <p:nvPr/>
        </p:nvSpPr>
        <p:spPr bwMode="auto">
          <a:xfrm>
            <a:off x="0" y="2027238"/>
            <a:ext cx="1450975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*Từ khó:</a:t>
            </a:r>
          </a:p>
        </p:txBody>
      </p:sp>
      <p:sp>
        <p:nvSpPr>
          <p:cNvPr id="9247" name="Text Box 39"/>
          <p:cNvSpPr txBox="1">
            <a:spLocks noChangeArrowheads="1"/>
          </p:cNvSpPr>
          <p:nvPr/>
        </p:nvSpPr>
        <p:spPr bwMode="auto">
          <a:xfrm>
            <a:off x="76200" y="3581400"/>
            <a:ext cx="982663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charset="0"/>
              </a:rPr>
              <a:t>*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Câu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:</a:t>
            </a:r>
          </a:p>
        </p:txBody>
      </p:sp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5243513" y="1555750"/>
            <a:ext cx="2681287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13353" name="Text Box 41"/>
          <p:cNvSpPr txBox="1">
            <a:spLocks noChangeArrowheads="1"/>
          </p:cNvSpPr>
          <p:nvPr/>
        </p:nvSpPr>
        <p:spPr bwMode="auto">
          <a:xfrm>
            <a:off x="4379913" y="1981200"/>
            <a:ext cx="150177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*Từ ngữ:</a:t>
            </a:r>
          </a:p>
        </p:txBody>
      </p:sp>
      <p:sp>
        <p:nvSpPr>
          <p:cNvPr id="13354" name="Text Box 42"/>
          <p:cNvSpPr txBox="1">
            <a:spLocks noChangeArrowheads="1"/>
          </p:cNvSpPr>
          <p:nvPr/>
        </p:nvSpPr>
        <p:spPr bwMode="auto">
          <a:xfrm>
            <a:off x="4343400" y="2895600"/>
            <a:ext cx="17399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*Nội dung:</a:t>
            </a:r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 flipH="1" flipV="1">
            <a:off x="4419600" y="1981200"/>
            <a:ext cx="25400" cy="44323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6" name="Text Box 44"/>
          <p:cNvSpPr txBox="1">
            <a:spLocks noChangeArrowheads="1"/>
          </p:cNvSpPr>
          <p:nvPr/>
        </p:nvSpPr>
        <p:spPr bwMode="auto">
          <a:xfrm>
            <a:off x="1066800" y="1555750"/>
            <a:ext cx="1995488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Luyện </a:t>
            </a:r>
            <a:r>
              <a:rPr lang="vi-VN" sz="24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ọc</a:t>
            </a:r>
          </a:p>
        </p:txBody>
      </p:sp>
      <p:sp>
        <p:nvSpPr>
          <p:cNvPr id="13357" name="Text Box 45"/>
          <p:cNvSpPr txBox="1">
            <a:spLocks noChangeArrowheads="1"/>
          </p:cNvSpPr>
          <p:nvPr/>
        </p:nvSpPr>
        <p:spPr bwMode="auto">
          <a:xfrm>
            <a:off x="0" y="2027238"/>
            <a:ext cx="1450975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*Từ khó:</a:t>
            </a:r>
          </a:p>
        </p:txBody>
      </p:sp>
      <p:sp>
        <p:nvSpPr>
          <p:cNvPr id="13358" name="Text Box 46"/>
          <p:cNvSpPr txBox="1">
            <a:spLocks noChangeArrowheads="1"/>
          </p:cNvSpPr>
          <p:nvPr/>
        </p:nvSpPr>
        <p:spPr bwMode="auto">
          <a:xfrm>
            <a:off x="76200" y="3581400"/>
            <a:ext cx="982663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latin typeface="Arial" charset="0"/>
              </a:rPr>
              <a:t>*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Câu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: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 to="" calcmode="lin" valueType="num">
                                      <p:cBhvr>
                                        <p:cTn id="90" dur="1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/>
      <p:bldP spid="13330" grpId="0"/>
      <p:bldP spid="13334" grpId="0"/>
      <p:bldP spid="13352" grpId="0"/>
      <p:bldP spid="13353" grpId="0"/>
      <p:bldP spid="13354" grpId="0"/>
      <p:bldP spid="13355" grpId="0" animBg="1"/>
      <p:bldP spid="13356" grpId="0"/>
      <p:bldP spid="13357" grpId="0"/>
      <p:bldP spid="1335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1130</Words>
  <Application>Microsoft PowerPoint 7.0</Application>
  <PresentationFormat>On-screen Show (4:3)</PresentationFormat>
  <Paragraphs>168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VNI-Times</vt:lpstr>
      <vt:lpstr>Arial</vt:lpstr>
      <vt:lpstr>Times New Roman</vt:lpstr>
      <vt:lpstr>Default Design</vt:lpstr>
      <vt:lpstr>MS_ClipArt_Gallery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NGUOI TIM DUONG LEN CAC VI SAO</dc:title>
  <dc:creator>Hong Ngoc</dc:creator>
  <cp:lastModifiedBy>CSTeam</cp:lastModifiedBy>
  <cp:revision>772</cp:revision>
  <dcterms:created xsi:type="dcterms:W3CDTF">2010-01-30T10:21:58Z</dcterms:created>
  <dcterms:modified xsi:type="dcterms:W3CDTF">2016-06-30T01:53:29Z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